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42" d="100"/>
          <a:sy n="142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400"/>
              <a:buNone/>
              <a:defRPr sz="5400"/>
            </a:lvl1pPr>
            <a:lvl2pPr lvl="1" algn="ctr">
              <a:spcBef>
                <a:spcPts val="0"/>
              </a:spcBef>
              <a:buSzPts val="5400"/>
              <a:buNone/>
              <a:defRPr sz="5400"/>
            </a:lvl2pPr>
            <a:lvl3pPr lvl="2" algn="ctr">
              <a:spcBef>
                <a:spcPts val="0"/>
              </a:spcBef>
              <a:buSzPts val="5400"/>
              <a:buNone/>
              <a:defRPr sz="5400"/>
            </a:lvl3pPr>
            <a:lvl4pPr lvl="3" algn="ctr">
              <a:spcBef>
                <a:spcPts val="0"/>
              </a:spcBef>
              <a:buSzPts val="5400"/>
              <a:buNone/>
              <a:defRPr sz="5400"/>
            </a:lvl4pPr>
            <a:lvl5pPr lvl="4" algn="ctr">
              <a:spcBef>
                <a:spcPts val="0"/>
              </a:spcBef>
              <a:buSzPts val="5400"/>
              <a:buNone/>
              <a:defRPr sz="5400"/>
            </a:lvl5pPr>
            <a:lvl6pPr lvl="5" algn="ctr">
              <a:spcBef>
                <a:spcPts val="0"/>
              </a:spcBef>
              <a:buSzPts val="5400"/>
              <a:buNone/>
              <a:defRPr sz="5400"/>
            </a:lvl6pPr>
            <a:lvl7pPr lvl="6" algn="ctr">
              <a:spcBef>
                <a:spcPts val="0"/>
              </a:spcBef>
              <a:buSzPts val="5400"/>
              <a:buNone/>
              <a:defRPr sz="5400"/>
            </a:lvl7pPr>
            <a:lvl8pPr lvl="7" algn="ctr">
              <a:spcBef>
                <a:spcPts val="0"/>
              </a:spcBef>
              <a:buSzPts val="5400"/>
              <a:buNone/>
              <a:defRPr sz="5400"/>
            </a:lvl8pPr>
            <a:lvl9pPr lvl="8" algn="ctr">
              <a:spcBef>
                <a:spcPts val="0"/>
              </a:spcBef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/>
            </a:lvl1pPr>
            <a:lvl2pPr lvl="1" algn="ctr">
              <a:spcBef>
                <a:spcPts val="0"/>
              </a:spcBef>
              <a:buSzPts val="3600"/>
              <a:buNone/>
              <a:defRPr/>
            </a:lvl2pPr>
            <a:lvl3pPr lvl="2" algn="ctr">
              <a:spcBef>
                <a:spcPts val="0"/>
              </a:spcBef>
              <a:buSzPts val="3600"/>
              <a:buNone/>
              <a:defRPr/>
            </a:lvl3pPr>
            <a:lvl4pPr lvl="3" algn="ctr">
              <a:spcBef>
                <a:spcPts val="0"/>
              </a:spcBef>
              <a:buSzPts val="3600"/>
              <a:buNone/>
              <a:defRPr/>
            </a:lvl4pPr>
            <a:lvl5pPr lvl="4" algn="ctr">
              <a:spcBef>
                <a:spcPts val="0"/>
              </a:spcBef>
              <a:buSzPts val="3600"/>
              <a:buNone/>
              <a:defRPr/>
            </a:lvl5pPr>
            <a:lvl6pPr lvl="5" algn="ctr">
              <a:spcBef>
                <a:spcPts val="0"/>
              </a:spcBef>
              <a:buSzPts val="3600"/>
              <a:buNone/>
              <a:defRPr/>
            </a:lvl6pPr>
            <a:lvl7pPr lvl="6" algn="ctr">
              <a:spcBef>
                <a:spcPts val="0"/>
              </a:spcBef>
              <a:buSzPts val="3600"/>
              <a:buNone/>
              <a:defRPr/>
            </a:lvl7pPr>
            <a:lvl8pPr lvl="7" algn="ctr">
              <a:spcBef>
                <a:spcPts val="0"/>
              </a:spcBef>
              <a:buSzPts val="3600"/>
              <a:buNone/>
              <a:defRPr/>
            </a:lvl8pPr>
            <a:lvl9pPr lvl="8" algn="ctr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nkindonuts.com/en/about/about-us" TargetMode="External"/><Relationship Id="rId4" Type="http://schemas.openxmlformats.org/officeDocument/2006/relationships/hyperlink" Target="http://www.dunkindonuts.co.uk/global-presence/" TargetMode="External"/><Relationship Id="rId5" Type="http://schemas.openxmlformats.org/officeDocument/2006/relationships/hyperlink" Target="http://www.pauliggroup.com/about-us/" TargetMode="External"/><Relationship Id="rId6" Type="http://schemas.openxmlformats.org/officeDocument/2006/relationships/hyperlink" Target="https://www.statista.com/outlook/30010000/135/coffee/finland" TargetMode="External"/><Relationship Id="rId7" Type="http://schemas.openxmlformats.org/officeDocument/2006/relationships/hyperlink" Target="https://www.cbi.eu/sites/default/files/market_information/researches/product-factsheet-coffee-finland-coffee-2013.pdf" TargetMode="External"/><Relationship Id="rId8" Type="http://schemas.openxmlformats.org/officeDocument/2006/relationships/hyperlink" Target="https://www.britannica.com/place/Finland" TargetMode="External"/><Relationship Id="rId9" Type="http://schemas.openxmlformats.org/officeDocument/2006/relationships/hyperlink" Target="http://www.heritage.org/index/country/finland" TargetMode="External"/><Relationship Id="rId10" Type="http://schemas.openxmlformats.org/officeDocument/2006/relationships/hyperlink" Target="https://finland.fi/life-society/a-guide-to-finnish-customs-and-manners/" TargetMode="External"/><Relationship Id="rId11" Type="http://schemas.openxmlformats.org/officeDocument/2006/relationships/hyperlink" Target="http://expandedramblings.com/index.php/starbucks-statistics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sinkicoffeefestival.com/en/home/" TargetMode="External"/><Relationship Id="rId4" Type="http://schemas.openxmlformats.org/officeDocument/2006/relationships/hyperlink" Target="https://www.statista.com/outlook/30010000/135/coffee/finland#market-revenue" TargetMode="External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.arcada.fi/sites/default/files/dokument/thesis_forum/ea/mirellamiiluvaara.pdf" TargetMode="External"/><Relationship Id="rId4" Type="http://schemas.openxmlformats.org/officeDocument/2006/relationships/hyperlink" Target="https://www.youtube.com/watch?v=KHUkE8XklpQ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Dunkin’ Donuts in Finland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6750" y="2976070"/>
            <a:ext cx="4870500" cy="43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1200"/>
              <a:t>Will Briand, Brittney McDonald, Caitlyn Morral, Mackenzie Watson </a:t>
            </a:r>
          </a:p>
        </p:txBody>
      </p:sp>
      <p:pic>
        <p:nvPicPr>
          <p:cNvPr id="68" name="Shape 68" descr="icons-arod1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375" y="511925"/>
            <a:ext cx="390525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abf8b533097b16f9bb1a42ed990838b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1252" y="558325"/>
            <a:ext cx="1058172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/>
          <p:nvPr/>
        </p:nvSpPr>
        <p:spPr>
          <a:xfrm>
            <a:off x="2671025" y="1591025"/>
            <a:ext cx="1239900" cy="25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2696787" y="1591025"/>
            <a:ext cx="1188375" cy="254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dk2"/>
                </a:solidFill>
                <a:latin typeface="Arial"/>
              </a:rPr>
              <a:t>Finland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973725"/>
            <a:ext cx="8520600" cy="389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https://www.dunkindonuts.com/en/about/about-us</a:t>
            </a:r>
            <a:r>
              <a:rPr lang="en" sz="12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http://www.dunkindonuts.co.uk/global-presence/</a:t>
            </a:r>
            <a:r>
              <a:rPr lang="en" sz="12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http://www.pauliggroup.com/about-us/</a:t>
            </a:r>
            <a:r>
              <a:rPr lang="en" sz="12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https://www.statista.com/outlook/30010000/135/coffee/finland#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https://www.cbi.eu/sites/default/files/market_information/researches/product-factsheet-coffee-finland-coffee-2013.pdf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https://www.britannica.com/place/Finland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9"/>
              </a:rPr>
              <a:t>http://www.heritage.org/index/country/finland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0"/>
              </a:rPr>
              <a:t>https://finland.fi/life-society/a-guide-to-finnish-customs-and-manners/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11"/>
              </a:rPr>
              <a:t>http://expandedramblings.com/index.php/starbucks-statistics/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 descr="580-004-AD22F2BF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200" y="0"/>
            <a:ext cx="352986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 descr="2299f033a91d6a95fe52ca7096727193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450" y="0"/>
            <a:ext cx="4702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Finland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008050"/>
            <a:ext cx="8755800" cy="385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Geography:</a:t>
            </a:r>
            <a:r>
              <a:rPr lang="en"/>
              <a:t> Bordered by Norway, Sweden and Russia, Finland is one of world’s most northern and remote countries. Woodlands cover ⅔ of the land and they are known to have severe climates.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Economy:  </a:t>
            </a:r>
            <a:r>
              <a:rPr lang="en"/>
              <a:t>Is known to be open and transparent.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Population: 5.5 million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GDP: 225 billion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Unemployment: 9.6%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Culture: </a:t>
            </a:r>
            <a:r>
              <a:rPr lang="en"/>
              <a:t>Strong sense of national identity.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Language is Finnish, although 5.6% speak Swedish and 8,000 people speak native Saami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 degree of gender equality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Verbal agreements and promises are considered binding.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world’s leading coffee consumer country. 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 b="1"/>
              <a:t>Religion: </a:t>
            </a:r>
            <a:r>
              <a:rPr lang="en"/>
              <a:t>83 % Evangelical-Lutheran, 1.1% Finnish Orthodox Church.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 descr="Unkn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5887" y="0"/>
            <a:ext cx="1801613" cy="10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Dunkin’ Donuts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Founded in 1950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Bill Rosenberg opened the first Dunkin’ Donuts in Quincy, Massachusetts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Became a franchise just five years later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Headquarters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Canton, Massachusetts </a:t>
            </a: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Not far from the first shop’s location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Stores Today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 11,300 stores all over the world</a:t>
            </a: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More than 8,500 stores across the United States</a:t>
            </a: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More than 3,200 other locations in thirty-six different countries</a:t>
            </a:r>
          </a:p>
          <a:p>
            <a:pPr marL="1828800" lvl="3" indent="-317500">
              <a:spcBef>
                <a:spcPts val="0"/>
              </a:spcBef>
              <a:buSzPts val="1400"/>
              <a:buChar char="●"/>
            </a:pPr>
            <a:r>
              <a:rPr lang="en"/>
              <a:t>Over 220 European locations as of 2015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300" y="2050475"/>
            <a:ext cx="1788601" cy="13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2625" y="2494325"/>
            <a:ext cx="2229674" cy="125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Prospective competitors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73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Paulig Group Coffee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Market leader of coffee in Finland and the Baltics</a:t>
            </a:r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Second greatest supplier of coffee in Russia</a:t>
            </a:r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Over 1,900 employees in thirteen different countries</a:t>
            </a:r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Headquarters is in Helsinki, Finland 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 sz="1400" b="1"/>
              <a:t>Starbucks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Seven stores in Finland - “Third Party Store”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254,000 employees in 70 countries with almost 24,000 stores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Success in Finnish Market - international established name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Nespresso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Three stores in Finland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>
                <a:highlight>
                  <a:srgbClr val="FFFFFF"/>
                </a:highlight>
              </a:rPr>
              <a:t>Geographic expansion pays dividends-tripling of the share of sales in Euro Market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Char char="○"/>
            </a:pPr>
            <a:r>
              <a:rPr lang="en" sz="1200">
                <a:highlight>
                  <a:srgbClr val="FFFFFF"/>
                </a:highlight>
              </a:rPr>
              <a:t>Entry into the Finnish and Taiwanese markets expanded </a:t>
            </a:r>
            <a:r>
              <a:rPr lang="en" sz="1200" i="1"/>
              <a:t>Nespresso</a:t>
            </a:r>
            <a:r>
              <a:rPr lang="en" sz="1200">
                <a:highlight>
                  <a:srgbClr val="FFFFFF"/>
                </a:highlight>
              </a:rPr>
              <a:t> products to almost 60 countries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022" y="1065922"/>
            <a:ext cx="1911825" cy="19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Coffee Industry in Finland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59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400" b="1"/>
              <a:t>Video: Helsinki Coffee Festival</a:t>
            </a:r>
            <a:r>
              <a:rPr lang="en" sz="1050" b="1"/>
              <a:t> 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http://www.helsinkicoffeefestival.com/en/home/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Revenue 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 coffee segment in Finland has amounted to approximately $502 million U.S. dollars in 2017.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Roasted coffee has generated a market volume of approximately $472 million U.S. dollars in 2017.</a:t>
            </a:r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https://www.statista.com/outlook/30010000/135/coffee/finland#market-revenue</a:t>
            </a:r>
          </a:p>
          <a:p>
            <a:pPr marL="457200" lvl="0" indent="-317500" rtl="0">
              <a:spcBef>
                <a:spcPts val="0"/>
              </a:spcBef>
              <a:spcAft>
                <a:spcPts val="600"/>
              </a:spcAft>
              <a:buSzPts val="1400"/>
              <a:buChar char="●"/>
            </a:pPr>
            <a:r>
              <a:rPr lang="en" sz="1400" b="1"/>
              <a:t>International</a:t>
            </a:r>
            <a:r>
              <a:rPr lang="en" sz="1050">
                <a:solidFill>
                  <a:srgbClr val="000000"/>
                </a:solidFill>
              </a:rPr>
              <a:t> </a:t>
            </a:r>
            <a:r>
              <a:rPr lang="en" sz="1400" b="1"/>
              <a:t>Perspective</a:t>
            </a:r>
            <a:r>
              <a:rPr lang="en" sz="1050">
                <a:solidFill>
                  <a:srgbClr val="000000"/>
                </a:solidFill>
              </a:rPr>
              <a:t> </a:t>
            </a:r>
          </a:p>
          <a:p>
            <a:pPr marL="914400" lvl="1" indent="-304800" rtl="0">
              <a:spcBef>
                <a:spcPts val="0"/>
              </a:spcBef>
              <a:spcAft>
                <a:spcPts val="600"/>
              </a:spcAft>
              <a:buSzPts val="1200"/>
              <a:buChar char="○"/>
            </a:pPr>
            <a:r>
              <a:rPr lang="en" sz="1200"/>
              <a:t>Most revenue is generated in the United States (approximately $12,836 million in 2017).</a:t>
            </a:r>
          </a:p>
          <a:p>
            <a:pPr marL="914400" lvl="1" indent="-304800" rtl="0">
              <a:spcBef>
                <a:spcPts val="0"/>
              </a:spcBef>
              <a:spcAft>
                <a:spcPts val="600"/>
              </a:spcAft>
              <a:buSzPts val="1200"/>
              <a:buChar char="○"/>
            </a:pPr>
            <a:r>
              <a:rPr lang="en" sz="1200"/>
              <a:t>In relation to total population figures, per person revenues is approximately $90.94 U.S. dollars in 2017.</a:t>
            </a:r>
          </a:p>
          <a:p>
            <a:pPr marL="914400" lvl="1" indent="-304800" rtl="0">
              <a:spcBef>
                <a:spcPts val="0"/>
              </a:spcBef>
              <a:spcAft>
                <a:spcPts val="600"/>
              </a:spcAft>
              <a:buSzPts val="1200"/>
              <a:buChar char="○"/>
            </a:pPr>
            <a:r>
              <a:rPr lang="en" sz="1200"/>
              <a:t>Average per capita consumption is 9.9 kg in 2017.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sz="1200" b="1"/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2325" y="257049"/>
            <a:ext cx="1933875" cy="1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Targeting Finnish Millennials 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247800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According to research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advertising to Finnish millennials</a:t>
            </a:r>
            <a:r>
              <a:rPr lang="en"/>
              <a:t>, they use Instagram, Facebook and Whatsapp the most among social media platforms.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Advertisements should focus on branding a “natural” aesthetic rather than a commercial one (like in the United States).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Focus on creating a quiet environment with lounge chairs, perhaps a coffee bar, and multiple areas to sit and have conversation.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Advertisements should capture a conversational setting and maintain a local feel.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social media accounts should highlight Finnish culture. 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https://www.youtube.com/watch?v=KHUkE8XklpQ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 descr="Screen Shot 2017-04-25 at 8.32.3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8200"/>
            <a:ext cx="4475650" cy="395666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8" name="Shape 118"/>
          <p:cNvSpPr txBox="1"/>
          <p:nvPr/>
        </p:nvSpPr>
        <p:spPr>
          <a:xfrm>
            <a:off x="1725475" y="247975"/>
            <a:ext cx="1188300" cy="41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Paulig</a:t>
            </a:r>
          </a:p>
        </p:txBody>
      </p:sp>
      <p:pic>
        <p:nvPicPr>
          <p:cNvPr id="119" name="Shape 119" descr="Screen Shot 2017-04-25 at 8.35.38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725" y="688200"/>
            <a:ext cx="4406822" cy="391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6157975" y="247975"/>
            <a:ext cx="2025000" cy="27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Dunkin’ Donuts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SWOT Analysis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011200"/>
            <a:ext cx="85206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Strengths 								Weaknesses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3,100 stores in over 30 countries outside US				High competition in European coffee industry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Innovative ways to retain customer by discounts via app		Limited global recognition 				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Commitment to corporate social responsibility			Inferior brand loyalty compared to Starbucks/Paulig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Provide food/beverage at low-cost...able to compete on price	Does not brew organic coffee in-store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Opportunities							Threats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Increase/change product offerings to fit Finnish consumer		Rising price of coffee beans and dairy products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Capitalize on consumers’ increased desire for healthy living	Market saturation 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Use social media advertising to attract millennial consumers	Health conscious trend among millennials 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7" name="Shape 127"/>
          <p:cNvCxnSpPr>
            <a:stCxn id="126" idx="0"/>
            <a:endCxn id="126" idx="0"/>
          </p:cNvCxnSpPr>
          <p:nvPr/>
        </p:nvCxnSpPr>
        <p:spPr>
          <a:xfrm>
            <a:off x="4572000" y="10112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8" name="Shape 128"/>
          <p:cNvCxnSpPr/>
          <p:nvPr/>
        </p:nvCxnSpPr>
        <p:spPr>
          <a:xfrm flipH="1">
            <a:off x="4890650" y="1050100"/>
            <a:ext cx="19500" cy="395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9" name="Shape 129"/>
          <p:cNvCxnSpPr>
            <a:stCxn id="126" idx="1"/>
          </p:cNvCxnSpPr>
          <p:nvPr/>
        </p:nvCxnSpPr>
        <p:spPr>
          <a:xfrm>
            <a:off x="311700" y="301895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Macintosh PowerPoint</Application>
  <PresentationFormat>On-screen Show (16:9)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PT Sans Narrow</vt:lpstr>
      <vt:lpstr>Arial</vt:lpstr>
      <vt:lpstr>Open Sans</vt:lpstr>
      <vt:lpstr>Georgia</vt:lpstr>
      <vt:lpstr>Tropic</vt:lpstr>
      <vt:lpstr>Dunkin’ Donuts in Finland</vt:lpstr>
      <vt:lpstr>PowerPoint Presentation</vt:lpstr>
      <vt:lpstr>Finland</vt:lpstr>
      <vt:lpstr>Dunkin’ Donuts</vt:lpstr>
      <vt:lpstr>Prospective competitors</vt:lpstr>
      <vt:lpstr>Coffee Industry in Finland</vt:lpstr>
      <vt:lpstr>Targeting Finnish Millennials </vt:lpstr>
      <vt:lpstr>PowerPoint Presentation</vt:lpstr>
      <vt:lpstr>SWOT Analysis</vt:lpstr>
      <vt:lpstr>References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Dunkin’ Donuts in Finland</dc:title>
  <cp:lastModifiedBy>Watson, MacKenzie</cp:lastModifiedBy>
  <cp:revision>1</cp:revision>
  <dcterms:modified xsi:type="dcterms:W3CDTF">2017-12-01T01:31:33Z</dcterms:modified>
</cp:coreProperties>
</file>